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95" r:id="rId3"/>
    <p:sldId id="296" r:id="rId4"/>
    <p:sldId id="297" r:id="rId5"/>
    <p:sldId id="298" r:id="rId6"/>
    <p:sldId id="299" r:id="rId7"/>
    <p:sldId id="301" r:id="rId8"/>
    <p:sldId id="300" r:id="rId9"/>
    <p:sldId id="302" r:id="rId10"/>
    <p:sldId id="303" r:id="rId11"/>
    <p:sldId id="304" r:id="rId12"/>
    <p:sldId id="305" r:id="rId13"/>
    <p:sldId id="306" r:id="rId14"/>
    <p:sldId id="307" r:id="rId15"/>
  </p:sldIdLst>
  <p:sldSz cx="9144000" cy="6858000" type="screen4x3"/>
  <p:notesSz cx="67691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2AE78-79A1-493C-B9B0-D6616894317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285AE-E22B-4856-AC03-A0E89A5D1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7E48-5B25-4959-A62B-C9234A0D0E6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20D67B-9377-4858-ADDA-947602A1D6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7E48-5B25-4959-A62B-C9234A0D0E6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D67B-9377-4858-ADDA-947602A1D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7E48-5B25-4959-A62B-C9234A0D0E6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D67B-9377-4858-ADDA-947602A1D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7E48-5B25-4959-A62B-C9234A0D0E6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D67B-9377-4858-ADDA-947602A1D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7E48-5B25-4959-A62B-C9234A0D0E6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D67B-9377-4858-ADDA-947602A1D6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7E48-5B25-4959-A62B-C9234A0D0E6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D67B-9377-4858-ADDA-947602A1D6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7E48-5B25-4959-A62B-C9234A0D0E6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D67B-9377-4858-ADDA-947602A1D6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7E48-5B25-4959-A62B-C9234A0D0E6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D67B-9377-4858-ADDA-947602A1D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7E48-5B25-4959-A62B-C9234A0D0E6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D67B-9377-4858-ADDA-947602A1D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7E48-5B25-4959-A62B-C9234A0D0E6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D67B-9377-4858-ADDA-947602A1D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7E48-5B25-4959-A62B-C9234A0D0E6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0D67B-9377-4858-ADDA-947602A1D6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4607E48-5B25-4959-A62B-C9234A0D0E63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20D67B-9377-4858-ADDA-947602A1D6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cntd.ru/document/90172963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00" b="2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96661" y="4653136"/>
            <a:ext cx="8750678" cy="1944216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46552" y="204757"/>
            <a:ext cx="7052320" cy="180020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50863"/>
            <a:ext cx="7772400" cy="1037977"/>
          </a:xfrm>
        </p:spPr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>
                <a:solidFill>
                  <a:srgbClr val="00B050"/>
                </a:solidFill>
              </a:rPr>
              <a:t/>
            </a:r>
            <a:br>
              <a:rPr lang="ru-RU" sz="3600" dirty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Общее собрание собственников МКД Северное шоссе 18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23/11/19 – 15/03/20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6911" y="4830251"/>
            <a:ext cx="69701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Управляющая компания </a:t>
            </a:r>
            <a:r>
              <a:rPr lang="ru-RU" sz="2400" b="1" dirty="0">
                <a:latin typeface="+mj-lt"/>
              </a:rPr>
              <a:t>«</a:t>
            </a:r>
            <a:r>
              <a:rPr lang="ru-RU" sz="2400" b="1" dirty="0" smtClean="0">
                <a:latin typeface="+mj-lt"/>
              </a:rPr>
              <a:t>ВЕСТА-Комфорт» </a:t>
            </a:r>
          </a:p>
          <a:p>
            <a:pPr algn="ctr"/>
            <a:r>
              <a:rPr lang="ru-RU" sz="2400" dirty="0" smtClean="0">
                <a:latin typeface="+mj-lt"/>
              </a:rPr>
              <a:t>Начало обслуживания</a:t>
            </a:r>
            <a:r>
              <a:rPr lang="ru-RU" sz="2400" dirty="0">
                <a:latin typeface="+mj-lt"/>
              </a:rPr>
              <a:t> 21.03.2018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4910" y="5694347"/>
            <a:ext cx="43156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Совет Дома</a:t>
            </a:r>
          </a:p>
          <a:p>
            <a:pPr algn="ctr"/>
            <a:r>
              <a:rPr lang="ru-RU" sz="2400" dirty="0" smtClean="0">
                <a:latin typeface="+mj-lt"/>
              </a:rPr>
              <a:t>Начало работы</a:t>
            </a:r>
            <a:r>
              <a:rPr lang="ru-RU" sz="2400" dirty="0">
                <a:latin typeface="+mj-lt"/>
              </a:rPr>
              <a:t> </a:t>
            </a:r>
            <a:r>
              <a:rPr lang="ru-RU" sz="2400" dirty="0" smtClean="0">
                <a:latin typeface="+mj-lt"/>
              </a:rPr>
              <a:t>25.01.2019</a:t>
            </a:r>
            <a:endParaRPr lang="ru-RU" sz="2400" dirty="0"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9532" y="2420888"/>
            <a:ext cx="8316924" cy="180020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9552" y="2967087"/>
            <a:ext cx="7772400" cy="1037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СП 31-108-2002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Мусоропроводы жилых и общественных зданий и сооружений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9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Y:\Отдел по работе с собственниками\Мамонтова Елена Леонидовна\СШ18 10 2018\ОСС НОЯ2019\мусорокамеры фото\5 подъезд\IMG-20191111-WA0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16" y="1843083"/>
            <a:ext cx="2948425" cy="39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Y:\Отдел по работе с собственниками\Мамонтова Елена Леонидовна\СШ18 10 2018\ОСС НОЯ2019\мусорокамеры фото\3 подъезд\IMG-20191111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43" y="1843083"/>
            <a:ext cx="2948425" cy="39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apf.mail.ru/cgi-bin/readmsg/P80906-154151.jpg?id=15362391470000000327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pf.mail.ru/cgi-bin/readmsg/P80906-154227.jpg?id=15362395390000000909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47" y="-2104"/>
            <a:ext cx="915254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dirty="0" smtClean="0"/>
              <a:t>5.1 МУСОРОСБОРНАЯ КАМЕРА</a:t>
            </a:r>
          </a:p>
          <a:p>
            <a:pPr algn="ctr" fontAlgn="base"/>
            <a:endParaRPr lang="ru-RU" dirty="0" smtClean="0"/>
          </a:p>
          <a:p>
            <a:pPr algn="just" fontAlgn="base"/>
            <a:r>
              <a:rPr lang="ru-RU" dirty="0"/>
              <a:t>5.1.17 </a:t>
            </a:r>
            <a:r>
              <a:rPr lang="ru-RU" dirty="0" err="1"/>
              <a:t>Мусоросборная</a:t>
            </a:r>
            <a:r>
              <a:rPr lang="ru-RU" dirty="0"/>
              <a:t> камера должна иметь </a:t>
            </a:r>
            <a:r>
              <a:rPr lang="ru-RU" u="sng" dirty="0"/>
              <a:t>электрическое освещение с выключателем и светильником в пыле- и влагозащищенном исполнении</a:t>
            </a:r>
            <a:r>
              <a:rPr lang="ru-RU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196752"/>
            <a:ext cx="916258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МКД Северное шоссе 18  в 3, 4 и 5 подъездах в </a:t>
            </a:r>
            <a:r>
              <a:rPr lang="ru-RU" dirty="0" err="1" smtClean="0"/>
              <a:t>мусорокамерах</a:t>
            </a:r>
            <a:r>
              <a:rPr lang="ru-RU" dirty="0" smtClean="0"/>
              <a:t> </a:t>
            </a:r>
          </a:p>
          <a:p>
            <a:pPr algn="ctr"/>
            <a:r>
              <a:rPr lang="ru-RU" u="sng" dirty="0"/>
              <a:t>о</a:t>
            </a:r>
            <a:r>
              <a:rPr lang="ru-RU" u="sng" dirty="0" smtClean="0"/>
              <a:t>свещение НЕ СМОНТИРОВАНО</a:t>
            </a:r>
            <a:endParaRPr lang="ru-RU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8589" y="5890046"/>
            <a:ext cx="9025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Стоимость организации освещения в 3 подъездах составит </a:t>
            </a:r>
          </a:p>
          <a:p>
            <a:pPr algn="ctr"/>
            <a:r>
              <a:rPr lang="ru-RU" sz="3600" b="1" dirty="0" smtClean="0"/>
              <a:t>24 </a:t>
            </a:r>
            <a:r>
              <a:rPr lang="ru-RU" sz="3600" b="1" dirty="0"/>
              <a:t>000 </a:t>
            </a:r>
            <a:r>
              <a:rPr lang="ru-RU" sz="3600" b="1" dirty="0" smtClean="0"/>
              <a:t>рублей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014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apf.mail.ru/cgi-bin/readmsg/P80906-154151.jpg?id=15362391470000000327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pf.mail.ru/cgi-bin/readmsg/P80906-154227.jpg?id=15362395390000000909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47" y="-2104"/>
            <a:ext cx="9108505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dirty="0" smtClean="0"/>
              <a:t>5.1 МУСОРОСБОРНАЯ КАМЕРА</a:t>
            </a:r>
          </a:p>
          <a:p>
            <a:pPr algn="ctr" fontAlgn="base"/>
            <a:endParaRPr lang="ru-RU" dirty="0" smtClean="0"/>
          </a:p>
          <a:p>
            <a:pPr algn="just" fontAlgn="base"/>
            <a:r>
              <a:rPr lang="ru-RU" dirty="0"/>
              <a:t>5.1.18 </a:t>
            </a:r>
            <a:r>
              <a:rPr lang="ru-RU" dirty="0" err="1"/>
              <a:t>Мусоросборная</a:t>
            </a:r>
            <a:r>
              <a:rPr lang="ru-RU" dirty="0"/>
              <a:t> камера должна иметь </a:t>
            </a:r>
            <a:r>
              <a:rPr lang="ru-RU" u="sng" dirty="0"/>
              <a:t>систему автоматического пожаротушения,</a:t>
            </a:r>
            <a:r>
              <a:rPr lang="ru-RU" dirty="0"/>
              <a:t> обеспечивающую орошение всей поверхности пола камеры при возникновении в ней пожара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047" y="1491286"/>
            <a:ext cx="916258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МКД Северное шоссе 18  </a:t>
            </a:r>
            <a:r>
              <a:rPr lang="ru-RU" dirty="0" err="1" smtClean="0"/>
              <a:t>мусорокамеры</a:t>
            </a:r>
            <a:r>
              <a:rPr lang="ru-RU" dirty="0" smtClean="0"/>
              <a:t> во всех подъездах </a:t>
            </a:r>
          </a:p>
          <a:p>
            <a:pPr algn="ctr"/>
            <a:r>
              <a:rPr lang="ru-RU" u="sng" dirty="0" smtClean="0"/>
              <a:t>НЕ УКОМПЛЕКТОВАНЫ системами пожаротушения</a:t>
            </a:r>
            <a:endParaRPr lang="ru-RU" u="sng" dirty="0"/>
          </a:p>
        </p:txBody>
      </p:sp>
      <p:pic>
        <p:nvPicPr>
          <p:cNvPr id="7172" name="Picture 4" descr="Y:\Отдел по работе с собственниками\Мамонтова Елена Леонидовна\СШ18 10 2018\ОСС НОЯ2019\мусорокамеры фото\3 подъезд\IMG-20191111-WA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42280"/>
            <a:ext cx="2664296" cy="35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Y:\Отдел по работе с собственниками\Мамонтова Елена Леонидовна\СШ18 10 2018\ОСС НОЯ2019\мусорокамеры фото\5 подъезд\IMG-20191111-WA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42280"/>
            <a:ext cx="2664296" cy="35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802" y="5657671"/>
            <a:ext cx="902540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Стоимость работ и материалов по монтажу отсутствующих трубопроводов и спринклеров составит </a:t>
            </a:r>
          </a:p>
          <a:p>
            <a:pPr algn="ctr"/>
            <a:r>
              <a:rPr lang="ru-RU" sz="3600" b="1" dirty="0"/>
              <a:t>20 000 рублей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0568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apf.mail.ru/cgi-bin/readmsg/P80906-154151.jpg?id=15362391470000000327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pf.mail.ru/cgi-bin/readmsg/P80906-154227.jpg?id=15362395390000000909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47" y="-2104"/>
            <a:ext cx="9108505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dirty="0" smtClean="0"/>
              <a:t>5.1 МУСОРОСБОРНАЯ КАМЕРА</a:t>
            </a:r>
          </a:p>
          <a:p>
            <a:pPr algn="ctr" fontAlgn="base"/>
            <a:endParaRPr lang="ru-RU" dirty="0" smtClean="0"/>
          </a:p>
          <a:p>
            <a:pPr fontAlgn="base"/>
            <a:r>
              <a:rPr lang="ru-RU" dirty="0"/>
              <a:t>5.1.19 Стены </a:t>
            </a:r>
            <a:r>
              <a:rPr lang="ru-RU" dirty="0" err="1"/>
              <a:t>мусоросборной</a:t>
            </a:r>
            <a:r>
              <a:rPr lang="ru-RU" dirty="0"/>
              <a:t> камеры должны </a:t>
            </a:r>
            <a:r>
              <a:rPr lang="ru-RU" u="sng" dirty="0"/>
              <a:t>быть облицованы керамической плиткой на всю высоту или не менее 2,2 м</a:t>
            </a:r>
            <a:r>
              <a:rPr lang="ru-RU" dirty="0"/>
              <a:t>, а потолок должен иметь </a:t>
            </a:r>
            <a:r>
              <a:rPr lang="ru-RU" u="sng" dirty="0"/>
              <a:t>водоэмульсионное покрытие</a:t>
            </a:r>
            <a:r>
              <a:rPr lang="ru-RU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01" y="1475224"/>
            <a:ext cx="9103652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МКД Северное шоссе 18  стены </a:t>
            </a:r>
            <a:r>
              <a:rPr lang="ru-RU" dirty="0" err="1" smtClean="0"/>
              <a:t>мусорокамеры</a:t>
            </a:r>
            <a:r>
              <a:rPr lang="ru-RU" dirty="0" smtClean="0"/>
              <a:t> во всех пяти подъездах </a:t>
            </a:r>
          </a:p>
          <a:p>
            <a:pPr algn="ctr"/>
            <a:r>
              <a:rPr lang="ru-RU" u="sng" dirty="0" smtClean="0"/>
              <a:t>НЕ ОБЛИЦОВАНЫ ПЛИТКОЙ, потолок </a:t>
            </a:r>
            <a:r>
              <a:rPr lang="ru-RU" u="sng" dirty="0" err="1" smtClean="0"/>
              <a:t>мусорокамеры</a:t>
            </a:r>
            <a:r>
              <a:rPr lang="ru-RU" u="sng" dirty="0" smtClean="0"/>
              <a:t> 4 подъезда НЕ ИМЕЕТ СООТВЕТСТВУЮЩЕГО ПОКРЫТИЯ</a:t>
            </a:r>
            <a:endParaRPr lang="ru-RU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4023" y="5613047"/>
            <a:ext cx="9025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Стоимость облицовки стен плиткой на высоту 2.2 м и покраска потолка составят </a:t>
            </a:r>
          </a:p>
          <a:p>
            <a:pPr algn="ctr"/>
            <a:r>
              <a:rPr lang="ru-RU" sz="3600" b="1" dirty="0" smtClean="0"/>
              <a:t>266 400 рублей </a:t>
            </a:r>
            <a:endParaRPr lang="ru-RU" sz="3600" b="1" dirty="0"/>
          </a:p>
        </p:txBody>
      </p:sp>
      <p:pic>
        <p:nvPicPr>
          <p:cNvPr id="9218" name="Picture 2" descr="Y:\Отдел по работе с собственниками\Мамонтова Елена Леонидовна\СШ18 10 2018\ОСС НОЯ2019\мусорокамеры фото\1 подъезд\IMG-20191111-WA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2492896"/>
            <a:ext cx="2293394" cy="30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Y:\Отдел по работе с собственниками\Мамонтова Елена Леонидовна\СШ18 10 2018\ОСС НОЯ2019\мусорокамеры фото\2 подъезд\IMG-20191111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37" y="2465263"/>
            <a:ext cx="2298983" cy="307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Y:\Отдел по работе с собственниками\Мамонтова Елена Леонидовна\СШ18 10 2018\ОСС НОЯ2019\мусорокамеры фото\4 подъезд\IMG-20191112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86967"/>
            <a:ext cx="2232248" cy="298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66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apf.mail.ru/cgi-bin/readmsg/P80906-154151.jpg?id=15362391470000000327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pf.mail.ru/cgi-bin/readmsg/P80906-154227.jpg?id=15362395390000000909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47" y="-2104"/>
            <a:ext cx="9108505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dirty="0" smtClean="0"/>
              <a:t>5.1 МУСОРОСБОРНАЯ КАМЕРА</a:t>
            </a:r>
          </a:p>
          <a:p>
            <a:pPr algn="ctr" fontAlgn="base"/>
            <a:endParaRPr lang="ru-RU" dirty="0" smtClean="0"/>
          </a:p>
          <a:p>
            <a:pPr fontAlgn="base"/>
            <a:r>
              <a:rPr lang="ru-RU" dirty="0"/>
              <a:t>5.1.22 </a:t>
            </a:r>
            <a:r>
              <a:rPr lang="ru-RU" dirty="0" err="1"/>
              <a:t>Мусоросборная</a:t>
            </a:r>
            <a:r>
              <a:rPr lang="ru-RU" dirty="0"/>
              <a:t> камера должна быть </a:t>
            </a:r>
            <a:r>
              <a:rPr lang="ru-RU" u="sng" dirty="0"/>
              <a:t>укомплектована несменяемыми контейнерами в расчетном количестве</a:t>
            </a:r>
            <a:r>
              <a:rPr lang="ru-RU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6995" y="1196752"/>
            <a:ext cx="916258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МКД Северное шоссе 18  </a:t>
            </a:r>
            <a:r>
              <a:rPr lang="ru-RU" u="sng" dirty="0" smtClean="0"/>
              <a:t>требуется 10 КОНТЕЙНЕРОВ емкостью 0,8 </a:t>
            </a:r>
          </a:p>
          <a:p>
            <a:pPr algn="ctr"/>
            <a:r>
              <a:rPr lang="ru-RU" dirty="0" smtClean="0"/>
              <a:t>(2 контейнера/</a:t>
            </a:r>
            <a:r>
              <a:rPr lang="ru-RU" dirty="0" err="1" smtClean="0"/>
              <a:t>мусорокамера</a:t>
            </a:r>
            <a:r>
              <a:rPr lang="ru-RU" dirty="0" smtClean="0"/>
              <a:t>)</a:t>
            </a:r>
            <a:endParaRPr lang="ru-RU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32076" y="5877272"/>
            <a:ext cx="9025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Стоимость приобретения 10 контейнеров составит </a:t>
            </a:r>
            <a:endParaRPr lang="ru-RU" b="1" dirty="0" smtClean="0"/>
          </a:p>
          <a:p>
            <a:pPr algn="ctr"/>
            <a:r>
              <a:rPr lang="ru-RU" sz="3600" b="1" dirty="0" smtClean="0"/>
              <a:t>105 000 рублей </a:t>
            </a:r>
            <a:endParaRPr lang="ru-RU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2045538"/>
            <a:ext cx="3960440" cy="375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94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apf.mail.ru/cgi-bin/readmsg/P80906-154151.jpg?id=15362391470000000327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pf.mail.ru/cgi-bin/readmsg/P80906-154227.jpg?id=15362395390000000909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496" y="312738"/>
            <a:ext cx="9025408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/>
              <a:t>ИТОГО:</a:t>
            </a:r>
          </a:p>
          <a:p>
            <a:pPr algn="ctr"/>
            <a:r>
              <a:rPr lang="ru-RU" sz="4400" b="1" dirty="0" smtClean="0"/>
              <a:t>Стоимость восстановления и приведения </a:t>
            </a:r>
            <a:r>
              <a:rPr lang="ru-RU" sz="4400" b="1" dirty="0" err="1" smtClean="0"/>
              <a:t>мусорокамер</a:t>
            </a:r>
            <a:r>
              <a:rPr lang="ru-RU" sz="4400" b="1" dirty="0" smtClean="0"/>
              <a:t> в рабочее состояние по очень приблизительной оценке (без учета монтажа </a:t>
            </a:r>
            <a:r>
              <a:rPr lang="ru-RU" sz="4400" b="1" dirty="0" err="1" smtClean="0"/>
              <a:t>фальш</a:t>
            </a:r>
            <a:r>
              <a:rPr lang="ru-RU" sz="4400" b="1" dirty="0" smtClean="0"/>
              <a:t>-стен) составит почти</a:t>
            </a:r>
          </a:p>
          <a:p>
            <a:pPr algn="ctr"/>
            <a:r>
              <a:rPr lang="ru-RU" sz="6500" b="1" u="sng" dirty="0" smtClean="0">
                <a:solidFill>
                  <a:srgbClr val="FF0000"/>
                </a:solidFill>
              </a:rPr>
              <a:t>2,5 миллиона рублей </a:t>
            </a:r>
            <a:endParaRPr lang="ru-RU" sz="65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apf.mail.ru/cgi-bin/readmsg/P80906-154151.jpg?id=15362391470000000327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pf.mail.ru/cgi-bin/readmsg/P80906-154227.jpg?id=15362395390000000909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495" y="312738"/>
            <a:ext cx="910850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dirty="0"/>
              <a:t>СП 31-108-2002</a:t>
            </a:r>
            <a:br>
              <a:rPr lang="ru-RU" dirty="0"/>
            </a:br>
            <a:endParaRPr lang="ru-RU" dirty="0"/>
          </a:p>
          <a:p>
            <a:pPr algn="ctr" fontAlgn="base"/>
            <a:r>
              <a:rPr lang="ru-RU" dirty="0"/>
              <a:t>СВОД ПРАВИЛ ПО ПРОЕКТИРОВАНИЮ И СТРОИТЕЛЬСТВУ</a:t>
            </a:r>
            <a:br>
              <a:rPr lang="ru-RU" dirty="0"/>
            </a:br>
            <a:r>
              <a:rPr lang="ru-RU" dirty="0" smtClean="0"/>
              <a:t>МУСОРОПРОВОДЫ </a:t>
            </a:r>
            <a:r>
              <a:rPr lang="ru-RU" dirty="0"/>
              <a:t>ЖИЛЫХ И ОБЩЕСТВЕННЫХ ЗДАНИЙ И СООРУЖЕНИЙ  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Свод </a:t>
            </a:r>
            <a:r>
              <a:rPr lang="ru-RU" dirty="0"/>
              <a:t>правил разработан в соответствии с </a:t>
            </a:r>
            <a:r>
              <a:rPr lang="ru-RU" u="sng" dirty="0">
                <a:hlinkClick r:id="rId2"/>
              </a:rPr>
              <a:t>Федеральным законом "О санитарно-эпидемиологическом благополучии населения" от 30.03.1999 г. N 52-ФЗ</a:t>
            </a:r>
            <a:r>
              <a:rPr lang="ru-RU" dirty="0"/>
              <a:t> с целью обеспечения выполнения санитарно-эпидемиологических требований по охране здоровья людей и окружающей среды в жилых и общественных зданиях и сооружениях в городах и поселках городского типа и предназначен для повышения комфорта проживания в многоэтажных домах.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just"/>
            <a:r>
              <a:rPr lang="ru-RU" dirty="0"/>
              <a:t>Правила содержат требования к строительным элементам мусоропровода, а также основные требования к его машиностроительным элементам, только совместно с которыми мусоропровод является инженерным сооружением современного многоэтажного </a:t>
            </a:r>
            <a:r>
              <a:rPr lang="ru-RU" dirty="0" smtClean="0"/>
              <a:t>здания.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/>
              <a:t>Правила соответствуют существующей технологии сбора и дальнейшего удаления ТБО из зданий к месту обезвреживания и переработки с помощью </a:t>
            </a:r>
            <a:r>
              <a:rPr lang="ru-RU" dirty="0" err="1"/>
              <a:t>мусоровозного</a:t>
            </a:r>
            <a:r>
              <a:rPr lang="ru-RU" dirty="0"/>
              <a:t> автотранспорта по так называемой системе несменяемых контейнеров.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95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apf.mail.ru/cgi-bin/readmsg/P80906-154151.jpg?id=15362391470000000327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pf.mail.ru/cgi-bin/readmsg/P80906-154227.jpg?id=15362395390000000909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8740"/>
            <a:ext cx="9132281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dirty="0" smtClean="0"/>
              <a:t>5.1 МУСОРОСБОРНАЯ КАМЕРА</a:t>
            </a:r>
          </a:p>
          <a:p>
            <a:pPr algn="ctr" fontAlgn="base"/>
            <a:endParaRPr lang="ru-RU" dirty="0" smtClean="0"/>
          </a:p>
          <a:p>
            <a:pPr algn="just" fontAlgn="base"/>
            <a:r>
              <a:rPr lang="ru-RU" dirty="0" smtClean="0"/>
              <a:t>5.1.1 </a:t>
            </a:r>
            <a:r>
              <a:rPr lang="ru-RU" dirty="0" err="1"/>
              <a:t>Мусоросборную</a:t>
            </a:r>
            <a:r>
              <a:rPr lang="ru-RU" dirty="0"/>
              <a:t> камеру следует размещать непосредственно </a:t>
            </a:r>
            <a:r>
              <a:rPr lang="ru-RU" u="sng" dirty="0"/>
              <a:t>под стволом мусоропровода.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52" y="1198493"/>
            <a:ext cx="912693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МКД Северное шоссе 18 </a:t>
            </a:r>
            <a:r>
              <a:rPr lang="ru-RU" u="sng" dirty="0" smtClean="0"/>
              <a:t>ствол мусоропровода ОТСУТСТВУЕТ </a:t>
            </a:r>
            <a:r>
              <a:rPr lang="ru-RU" dirty="0" smtClean="0"/>
              <a:t>в 3, 4 и 5 подъездах, в остальных подъездах стволы мусоропровода </a:t>
            </a:r>
            <a:r>
              <a:rPr lang="ru-RU" u="sng" dirty="0" smtClean="0"/>
              <a:t>смонтированы только до </a:t>
            </a:r>
            <a:r>
              <a:rPr lang="ru-RU" u="sng" dirty="0" err="1" smtClean="0"/>
              <a:t>техэтажа</a:t>
            </a:r>
            <a:r>
              <a:rPr lang="ru-RU" u="sng" dirty="0" smtClean="0"/>
              <a:t> и НЕ ОСНАЩЕНЫ </a:t>
            </a:r>
            <a:r>
              <a:rPr lang="ru-RU" u="sng" dirty="0"/>
              <a:t>системой вентиляции и </a:t>
            </a:r>
            <a:r>
              <a:rPr lang="ru-RU" u="sng" dirty="0" smtClean="0"/>
              <a:t>устройствами </a:t>
            </a:r>
            <a:r>
              <a:rPr lang="ru-RU" u="sng" dirty="0"/>
              <a:t>для очистки, промывки и дезинфекции внутренней поверхности ствола</a:t>
            </a:r>
            <a:r>
              <a:rPr lang="ru-RU" dirty="0"/>
              <a:t>. </a:t>
            </a:r>
          </a:p>
        </p:txBody>
      </p:sp>
      <p:pic>
        <p:nvPicPr>
          <p:cNvPr id="1026" name="Picture 2" descr="Y:\Отдел по работе с собственниками\Мамонтова Елена Леонидовна\СШ18 10 2018\ОСС НОЯ2019\мусорокамеры фото\3 подъезд\IMG-20191111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9" y="2457359"/>
            <a:ext cx="2063279" cy="27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Отдел по работе с собственниками\Мамонтова Елена Леонидовна\СШ18 10 2018\ОСС НОЯ2019\мусорокамеры фото\4 подъезд\IMG-20191112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57359"/>
            <a:ext cx="2088255" cy="279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:\Отдел по работе с собственниками\Мамонтова Елена Леонидовна\СШ18 10 2018\ОСС НОЯ2019\мусорокамеры фото\5 подъезд\IMG-20191111-WA0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49866"/>
            <a:ext cx="2068875" cy="277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711" y="4762450"/>
            <a:ext cx="13019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3 подъезд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21776" y="4762450"/>
            <a:ext cx="13019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/>
              <a:t>4</a:t>
            </a:r>
            <a:r>
              <a:rPr lang="ru-RU" b="1" dirty="0" smtClean="0"/>
              <a:t> подъезд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5" y="4725144"/>
            <a:ext cx="13019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5 подъезд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56609" y="5343072"/>
            <a:ext cx="924716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Стоимость </a:t>
            </a:r>
            <a:r>
              <a:rPr lang="ru-RU" b="1" u="sng" dirty="0" smtClean="0"/>
              <a:t>материалов и работ</a:t>
            </a:r>
            <a:r>
              <a:rPr lang="ru-RU" b="1" dirty="0" smtClean="0"/>
              <a:t> для организации 3 стволов мусоропровода  полностью и дооснащения стволов в 1 и 2 подъездах составит </a:t>
            </a:r>
          </a:p>
          <a:p>
            <a:pPr algn="ctr"/>
            <a:r>
              <a:rPr lang="ru-RU" sz="3600" b="1" dirty="0" smtClean="0"/>
              <a:t>1 713 000 рублей*</a:t>
            </a:r>
          </a:p>
          <a:p>
            <a:endParaRPr lang="ru-RU" sz="800" b="1" dirty="0" smtClean="0"/>
          </a:p>
          <a:p>
            <a:r>
              <a:rPr lang="ru-RU" sz="1100" b="1" dirty="0" smtClean="0"/>
              <a:t>* Здесь и далее указана ориентировочная стоимость и подлежит уточнению 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11473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apf.mail.ru/cgi-bin/readmsg/P80906-154151.jpg?id=15362391470000000327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pf.mail.ru/cgi-bin/readmsg/P80906-154227.jpg?id=15362395390000000909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719" y="-99392"/>
            <a:ext cx="9108505" cy="33085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dirty="0" smtClean="0"/>
              <a:t>5.1 МУСОРОСБОРНАЯ КАМЕРА</a:t>
            </a:r>
          </a:p>
          <a:p>
            <a:pPr algn="ctr" fontAlgn="base"/>
            <a:endParaRPr lang="ru-RU" sz="1100" dirty="0" smtClean="0"/>
          </a:p>
          <a:p>
            <a:pPr algn="just" fontAlgn="base"/>
            <a:r>
              <a:rPr lang="ru-RU" dirty="0"/>
              <a:t>5.1.8 </a:t>
            </a:r>
            <a:r>
              <a:rPr lang="ru-RU" dirty="0" err="1"/>
              <a:t>Мусоросборная</a:t>
            </a:r>
            <a:r>
              <a:rPr lang="ru-RU" dirty="0"/>
              <a:t> камера должна иметь самостоятельный вход с </a:t>
            </a:r>
            <a:r>
              <a:rPr lang="ru-RU" u="sng" dirty="0"/>
              <a:t>открывающейся наружу </a:t>
            </a:r>
            <a:r>
              <a:rPr lang="ru-RU" dirty="0"/>
              <a:t>дверью, изолированной от входа в здание глухой стеной (экраном) размером не менее ширины двери</a:t>
            </a:r>
            <a:r>
              <a:rPr lang="ru-RU" dirty="0" smtClean="0"/>
              <a:t>.</a:t>
            </a:r>
            <a:endParaRPr lang="ru-RU" dirty="0"/>
          </a:p>
          <a:p>
            <a:pPr algn="just" fontAlgn="base"/>
            <a:r>
              <a:rPr lang="ru-RU" dirty="0"/>
              <a:t>5.1.9 Дверь </a:t>
            </a:r>
            <a:r>
              <a:rPr lang="ru-RU" dirty="0" err="1"/>
              <a:t>мусоросборной</a:t>
            </a:r>
            <a:r>
              <a:rPr lang="ru-RU" dirty="0"/>
              <a:t> камеры с внутренней стороны должна быть облицована оцинкованной листовой сталью по слою негорючего утеплителя либо выполняться утепленной металлической, иметь по верху и по бокам плотный притвор, а по низу - резиновый фартук. Дверь должна иметь запор. Ширина дверного проема в свету должна быть достаточной для провоза применяемого контейнера, </a:t>
            </a:r>
            <a:r>
              <a:rPr lang="ru-RU" u="sng" dirty="0"/>
              <a:t>но не менее 0,9 м</a:t>
            </a:r>
            <a:r>
              <a:rPr lang="ru-RU" dirty="0"/>
              <a:t>. Наружная сторона двери выполняется в соответствии с проектом фасада здания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117283"/>
            <a:ext cx="913228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МКД Северное шоссе 18 в 1, 3, 4 и 5 подъездах</a:t>
            </a:r>
            <a:r>
              <a:rPr lang="ru-RU" u="sng" dirty="0" smtClean="0"/>
              <a:t> двери в </a:t>
            </a:r>
            <a:r>
              <a:rPr lang="ru-RU" u="sng" dirty="0" err="1" smtClean="0"/>
              <a:t>мусоросборные</a:t>
            </a:r>
            <a:r>
              <a:rPr lang="ru-RU" u="sng" dirty="0" smtClean="0"/>
              <a:t> камеры </a:t>
            </a:r>
          </a:p>
          <a:p>
            <a:pPr algn="ctr"/>
            <a:r>
              <a:rPr lang="ru-RU" b="1" u="sng" dirty="0" smtClean="0"/>
              <a:t>НЕ СООТВЕСТВУЮТ  </a:t>
            </a:r>
            <a:r>
              <a:rPr lang="ru-RU" u="sng" dirty="0" smtClean="0"/>
              <a:t>указанным требованиям </a:t>
            </a:r>
            <a:endParaRPr lang="ru-RU" u="sng" dirty="0"/>
          </a:p>
        </p:txBody>
      </p:sp>
      <p:pic>
        <p:nvPicPr>
          <p:cNvPr id="2050" name="Picture 2" descr="Y:\Отдел по работе с собственниками\Мамонтова Елена Леонидовна\СШ18 10 2018\ОСС НОЯ2019\мусорокамеры фото\3 подъезд\IMG-20191111-WA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32999"/>
            <a:ext cx="1763590" cy="23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Отдел по работе с собственниками\Мамонтова Елена Леонидовна\СШ18 10 2018\ОСС НОЯ2019\мусорокамеры фото\5 подъезд\IMG-20191111-WA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75370"/>
            <a:ext cx="1806918" cy="241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:\Отдел по работе с собственниками\Мамонтова Елена Леонидовна\СШ18 10 2018\ОСС НОЯ2019\мусорокамеры фото\2 подъезд\IMG-20191111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87127"/>
            <a:ext cx="1789357" cy="239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Y:\Отдел по работе с собственниками\Мамонтова Елена Леонидовна\СШ18 10 2018\ОСС НОЯ2019\мусорокамеры фото\1 подъезд\IMG-20191111-WA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44374"/>
            <a:ext cx="1746600" cy="233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5890046"/>
            <a:ext cx="764985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Стоимость ЗАМЕНЫ и ПЕРЕНАВЕШИВАНИЯ 4 дверей составит </a:t>
            </a:r>
          </a:p>
          <a:p>
            <a:pPr algn="ctr"/>
            <a:r>
              <a:rPr lang="ru-RU" sz="3600" b="1" dirty="0" smtClean="0"/>
              <a:t>94 000 рублей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8961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apf.mail.ru/cgi-bin/readmsg/P80906-154151.jpg?id=15362391470000000327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pf.mail.ru/cgi-bin/readmsg/P80906-154227.jpg?id=15362395390000000909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776" y="8740"/>
            <a:ext cx="9108505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dirty="0" smtClean="0"/>
              <a:t>5.1 МУСОРОСБОРНАЯ КАМЕРА</a:t>
            </a:r>
          </a:p>
          <a:p>
            <a:pPr algn="ctr" fontAlgn="base"/>
            <a:endParaRPr lang="ru-RU" dirty="0" smtClean="0"/>
          </a:p>
          <a:p>
            <a:pPr algn="just" fontAlgn="base"/>
            <a:r>
              <a:rPr lang="ru-RU" dirty="0"/>
              <a:t>5.1.10 Над входом в </a:t>
            </a:r>
            <a:r>
              <a:rPr lang="ru-RU" dirty="0" err="1"/>
              <a:t>мусоросборную</a:t>
            </a:r>
            <a:r>
              <a:rPr lang="ru-RU" dirty="0"/>
              <a:t> камеру следует предусматривать </a:t>
            </a:r>
            <a:r>
              <a:rPr lang="ru-RU" u="sng" dirty="0"/>
              <a:t>козырек, выходящий за пределы наружной стены не менее чем на ширину двери.</a:t>
            </a:r>
            <a:r>
              <a:rPr lang="ru-RU" dirty="0"/>
              <a:t> Выступающие непосредственно над входом в камеру лоджия или балкон могут заменять козырек.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1690" y="1735215"/>
            <a:ext cx="916258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МКД Северное шоссе 18  в подъездах 2, 3, 5 </a:t>
            </a:r>
            <a:r>
              <a:rPr lang="ru-RU" u="sng" dirty="0" smtClean="0"/>
              <a:t>козырьки над входами в </a:t>
            </a:r>
            <a:r>
              <a:rPr lang="ru-RU" u="sng" dirty="0" err="1" smtClean="0"/>
              <a:t>мусоросборные</a:t>
            </a:r>
            <a:r>
              <a:rPr lang="ru-RU" u="sng" dirty="0" smtClean="0"/>
              <a:t> камеры </a:t>
            </a:r>
            <a:r>
              <a:rPr lang="ru-RU" b="1" u="sng" dirty="0" smtClean="0"/>
              <a:t>ОТСУТСТВУЮТ</a:t>
            </a:r>
            <a:endParaRPr lang="ru-RU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-26236" y="5877272"/>
            <a:ext cx="9106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Стоимость организации 3 козырьков над входами в </a:t>
            </a:r>
            <a:r>
              <a:rPr lang="ru-RU" b="1" dirty="0" err="1" smtClean="0"/>
              <a:t>мусорокамеры</a:t>
            </a:r>
            <a:r>
              <a:rPr lang="ru-RU" b="1" dirty="0" smtClean="0"/>
              <a:t> составит </a:t>
            </a:r>
          </a:p>
          <a:p>
            <a:pPr algn="ctr"/>
            <a:r>
              <a:rPr lang="ru-RU" sz="3600" b="1" dirty="0" smtClean="0"/>
              <a:t>16 500 рублей</a:t>
            </a:r>
            <a:endParaRPr lang="ru-RU" sz="3600" b="1" dirty="0"/>
          </a:p>
        </p:txBody>
      </p:sp>
      <p:pic>
        <p:nvPicPr>
          <p:cNvPr id="2050" name="Picture 2" descr="Y:\Отдел по работе с собственниками\Мамонтова Елена Леонидовна\СШ18 10 2018\ОСС НОЯ2019\мусорокамеры фото\3 подъезд\IMG-20191111-WA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5" y="2518101"/>
            <a:ext cx="2391192" cy="32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Отдел по работе с собственниками\Мамонтова Елена Леонидовна\СШ18 10 2018\ОСС НОЯ2019\мусорокамеры фото\5 подъезд\IMG-20191111-WA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471" y="2538089"/>
            <a:ext cx="2376264" cy="318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:\Отдел по работе с собственниками\Мамонтова Елена Леонидовна\СШ18 10 2018\ОСС НОЯ2019\мусорокамеры фото\2 подъезд\IMG-20191111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55565"/>
            <a:ext cx="2349736" cy="314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31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Y:\Отдел по работе с собственниками\Мамонтова Елена Леонидовна\СШ18 10 2018\ОСС НОЯ2019\мусорокамеры фото\3 подъезд\IMG-20191111-WA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53468"/>
            <a:ext cx="2808180" cy="375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Y:\Отдел по работе с собственниками\Мамонтова Елена Леонидовна\СШ18 10 2018\ОСС НОЯ2019\мусорокамеры фото\2 подъезд\IMG-20191111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2128688" cy="285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Y:\Отдел по работе с собственниками\Мамонтова Елена Леонидовна\СШ18 10 2018\ОСС НОЯ2019\мусорокамеры фото\5 подъезд\IMG-20191111-WA0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56" y="3053468"/>
            <a:ext cx="2150092" cy="287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apf.mail.ru/cgi-bin/readmsg/P80906-154151.jpg?id=15362391470000000327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pf.mail.ru/cgi-bin/readmsg/P80906-154227.jpg?id=15362395390000000909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776" y="8740"/>
            <a:ext cx="9108505" cy="221599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dirty="0" smtClean="0"/>
              <a:t>5.1 МУСОРОСБОРНАЯ КАМЕРА</a:t>
            </a:r>
          </a:p>
          <a:p>
            <a:pPr algn="ctr" fontAlgn="base"/>
            <a:endParaRPr lang="ru-RU" dirty="0" smtClean="0"/>
          </a:p>
          <a:p>
            <a:pPr algn="just" fontAlgn="base"/>
            <a:r>
              <a:rPr lang="ru-RU" sz="1700" dirty="0"/>
              <a:t>5.1.14 </a:t>
            </a:r>
            <a:r>
              <a:rPr lang="ru-RU" sz="1700" dirty="0" err="1"/>
              <a:t>Мусоросборная</a:t>
            </a:r>
            <a:r>
              <a:rPr lang="ru-RU" sz="1700" dirty="0"/>
              <a:t> камера должна быть обеспечена подводкой горячей и холодной воды от систем водоснабжения здания и </a:t>
            </a:r>
            <a:r>
              <a:rPr lang="ru-RU" sz="1700" u="sng" dirty="0"/>
              <a:t>оснащена водоразборным смесителем, соединительным штуцером с вентилями, ниппелем и шла</a:t>
            </a:r>
            <a:r>
              <a:rPr lang="ru-RU" sz="1700" dirty="0"/>
              <a:t>нгом длиной 2-3 м для санитарной обработки камеры и оборудования. </a:t>
            </a:r>
            <a:r>
              <a:rPr lang="ru-RU" sz="1700" u="sng" dirty="0"/>
              <a:t>Для стока </a:t>
            </a:r>
            <a:r>
              <a:rPr lang="ru-RU" sz="1700" u="sng" dirty="0" err="1"/>
              <a:t>моюще</a:t>
            </a:r>
            <a:r>
              <a:rPr lang="ru-RU" sz="1700" u="sng" dirty="0"/>
              <a:t>-дезинфицирующих водных растворов в полу камеры должен быть размещен трап</a:t>
            </a:r>
            <a:r>
              <a:rPr lang="ru-RU" sz="1700" dirty="0"/>
              <a:t>, присоединенный к фекальной канализации здания.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213887"/>
            <a:ext cx="9162587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МКД Северное шоссе 18  в </a:t>
            </a:r>
            <a:r>
              <a:rPr lang="ru-RU" dirty="0" err="1" smtClean="0"/>
              <a:t>мусорокамерах</a:t>
            </a:r>
            <a:r>
              <a:rPr lang="ru-RU" dirty="0" smtClean="0"/>
              <a:t> во всех подъездах </a:t>
            </a:r>
          </a:p>
          <a:p>
            <a:pPr algn="ctr"/>
            <a:r>
              <a:rPr lang="ru-RU" u="sng" dirty="0" smtClean="0"/>
              <a:t>полностью ОТСУТСТВУЕТ система </a:t>
            </a:r>
            <a:r>
              <a:rPr lang="ru-RU" u="sng" dirty="0" err="1" smtClean="0"/>
              <a:t>водоразбора</a:t>
            </a:r>
            <a:r>
              <a:rPr lang="ru-RU" u="sng" dirty="0" smtClean="0"/>
              <a:t>. </a:t>
            </a:r>
          </a:p>
          <a:p>
            <a:pPr algn="ctr"/>
            <a:r>
              <a:rPr lang="ru-RU" dirty="0" smtClean="0"/>
              <a:t>В 3, 4 и 5 подъездах </a:t>
            </a:r>
            <a:r>
              <a:rPr lang="ru-RU" u="sng" dirty="0" smtClean="0"/>
              <a:t>НЕ СМОНТИРОВАНЫ сточные трапы</a:t>
            </a:r>
            <a:endParaRPr lang="ru-RU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3776" y="5662900"/>
            <a:ext cx="910850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Стоимость организации </a:t>
            </a:r>
            <a:r>
              <a:rPr lang="ru-RU" b="1" dirty="0" err="1" smtClean="0"/>
              <a:t>водоразбора</a:t>
            </a:r>
            <a:r>
              <a:rPr lang="ru-RU" b="1" dirty="0" smtClean="0"/>
              <a:t> в 5 </a:t>
            </a:r>
            <a:r>
              <a:rPr lang="ru-RU" b="1" dirty="0" err="1" smtClean="0"/>
              <a:t>мусорокамерах</a:t>
            </a:r>
            <a:r>
              <a:rPr lang="ru-RU" b="1" dirty="0" smtClean="0"/>
              <a:t> и оснащение </a:t>
            </a:r>
          </a:p>
          <a:p>
            <a:pPr algn="ctr"/>
            <a:r>
              <a:rPr lang="ru-RU" b="1" dirty="0" smtClean="0"/>
              <a:t>3 </a:t>
            </a:r>
            <a:r>
              <a:rPr lang="ru-RU" b="1" dirty="0" err="1" smtClean="0"/>
              <a:t>мусорокамер</a:t>
            </a:r>
            <a:r>
              <a:rPr lang="ru-RU" b="1" dirty="0" smtClean="0"/>
              <a:t> сточными трапами составит </a:t>
            </a:r>
          </a:p>
          <a:p>
            <a:pPr algn="ctr"/>
            <a:r>
              <a:rPr lang="ru-RU" sz="3600" b="1" dirty="0" smtClean="0"/>
              <a:t>54 250 рублей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6131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Y:\Отдел по работе с собственниками\Мамонтова Елена Леонидовна\СШ18 10 2018\ОСС НОЯ2019\мусорокамеры фото\2 подъезд\IMG-20191111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7" y="1915139"/>
            <a:ext cx="3326006" cy="24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apf.mail.ru/cgi-bin/readmsg/P80906-154151.jpg?id=15362391470000000327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pf.mail.ru/cgi-bin/readmsg/P80906-154227.jpg?id=15362395390000000909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47" y="-2104"/>
            <a:ext cx="9108505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dirty="0" smtClean="0"/>
              <a:t>5.1 МУСОРОСБОРНАЯ КАМЕРА</a:t>
            </a:r>
          </a:p>
          <a:p>
            <a:pPr algn="ctr" fontAlgn="base"/>
            <a:endParaRPr lang="ru-RU" dirty="0" smtClean="0"/>
          </a:p>
          <a:p>
            <a:pPr algn="just" fontAlgn="base"/>
            <a:r>
              <a:rPr lang="ru-RU" dirty="0"/>
              <a:t>5.1.15 Пол камеры </a:t>
            </a:r>
            <a:r>
              <a:rPr lang="ru-RU" u="sng" dirty="0"/>
              <a:t>должен быть водонепроницаемым, облицованным керамической плиткой,</a:t>
            </a:r>
            <a:r>
              <a:rPr lang="ru-RU" dirty="0"/>
              <a:t> с уклоном 0,01 к канализационному </a:t>
            </a:r>
            <a:r>
              <a:rPr lang="ru-RU" dirty="0" smtClean="0"/>
              <a:t>трапу...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-36512" y="1196752"/>
            <a:ext cx="916258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МКД Северное шоссе 18  в </a:t>
            </a:r>
            <a:r>
              <a:rPr lang="ru-RU" dirty="0" err="1" smtClean="0"/>
              <a:t>мусорокамерах</a:t>
            </a:r>
            <a:r>
              <a:rPr lang="ru-RU" dirty="0" smtClean="0"/>
              <a:t> во 2, 3, 4 и 5 подъездах </a:t>
            </a:r>
          </a:p>
          <a:p>
            <a:pPr algn="ctr"/>
            <a:r>
              <a:rPr lang="ru-RU" u="sng" dirty="0" smtClean="0"/>
              <a:t>полностью ОТСУТСТВУЕТ гидроизоляция и облицовка полов плиткой</a:t>
            </a:r>
            <a:endParaRPr lang="ru-RU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3048" y="5623691"/>
            <a:ext cx="9025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Стоимость обустройства гидроизоляции и облицовки плиткой полов </a:t>
            </a:r>
            <a:endParaRPr lang="ru-RU" b="1" dirty="0" smtClean="0"/>
          </a:p>
          <a:p>
            <a:pPr algn="ctr"/>
            <a:r>
              <a:rPr lang="ru-RU" b="1" dirty="0" smtClean="0"/>
              <a:t>4 </a:t>
            </a:r>
            <a:r>
              <a:rPr lang="ru-RU" b="1" dirty="0" err="1"/>
              <a:t>мусорокамер</a:t>
            </a:r>
            <a:r>
              <a:rPr lang="ru-RU" b="1" dirty="0"/>
              <a:t> составит </a:t>
            </a:r>
            <a:endParaRPr lang="ru-RU" b="1" dirty="0" smtClean="0"/>
          </a:p>
          <a:p>
            <a:pPr algn="ctr"/>
            <a:r>
              <a:rPr lang="ru-RU" sz="3600" b="1" dirty="0" smtClean="0"/>
              <a:t>100 093 рублей</a:t>
            </a:r>
            <a:endParaRPr lang="ru-RU" sz="3600" b="1" dirty="0"/>
          </a:p>
        </p:txBody>
      </p:sp>
      <p:pic>
        <p:nvPicPr>
          <p:cNvPr id="4101" name="Picture 5" descr="Y:\Отдел по работе с собственниками\Мамонтова Елена Леонидовна\СШ18 10 2018\ОСС НОЯ2019\мусорокамеры фото\3 подъезд\IMG-20191111-WA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33" y="1915139"/>
            <a:ext cx="2764256" cy="370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Y:\Отдел по работе с собственниками\Мамонтова Елена Леонидовна\СШ18 10 2018\ОСС НОЯ2019\мусорокамеры фото\5 подъезд\IMG-20191111-WA0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012" y="1909350"/>
            <a:ext cx="2774148" cy="371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61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Y:\Отдел по работе с собственниками\Мамонтова Елена Леонидовна\СШ18 10 2018\ОСС НОЯ2019\мусорокамеры фото\5 подъезд\IMG-20191111-WA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5583"/>
            <a:ext cx="2160240" cy="289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apf.mail.ru/cgi-bin/readmsg/P80906-154151.jpg?id=15362391470000000327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pf.mail.ru/cgi-bin/readmsg/P80906-154227.jpg?id=15362395390000000909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47" y="-2104"/>
            <a:ext cx="9108505" cy="28623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dirty="0" smtClean="0"/>
              <a:t>5.1 МУСОРОСБОРНАЯ КАМЕРА</a:t>
            </a:r>
          </a:p>
          <a:p>
            <a:pPr algn="ctr" fontAlgn="base"/>
            <a:endParaRPr lang="ru-RU" sz="1100" dirty="0" smtClean="0"/>
          </a:p>
          <a:p>
            <a:pPr fontAlgn="base"/>
            <a:r>
              <a:rPr lang="ru-RU" dirty="0"/>
              <a:t>5.1.15 </a:t>
            </a:r>
            <a:r>
              <a:rPr lang="ru-RU" dirty="0" smtClean="0"/>
              <a:t>…</a:t>
            </a:r>
            <a:r>
              <a:rPr lang="ru-RU" u="sng" dirty="0" smtClean="0"/>
              <a:t>Отметка </a:t>
            </a:r>
            <a:r>
              <a:rPr lang="ru-RU" u="sng" dirty="0"/>
              <a:t>пола </a:t>
            </a:r>
            <a:r>
              <a:rPr lang="ru-RU" u="sng" dirty="0" err="1"/>
              <a:t>мусоросборной</a:t>
            </a:r>
            <a:r>
              <a:rPr lang="ru-RU" u="sng" dirty="0"/>
              <a:t> камеры должна превышать уровень площадки перед входом в </a:t>
            </a:r>
            <a:r>
              <a:rPr lang="ru-RU" u="sng" dirty="0" err="1"/>
              <a:t>мусоросборную</a:t>
            </a:r>
            <a:r>
              <a:rPr lang="ru-RU" u="sng" dirty="0"/>
              <a:t> камеру (тротуар, дорога) на 60-80 мм. Для транспортирования контейнеров должен быть устроен пандус с уклоном не более 8%.</a:t>
            </a:r>
            <a:r>
              <a:rPr lang="ru-RU" dirty="0"/>
              <a:t> При невозможности организации непосредственного подъезда </a:t>
            </a:r>
            <a:r>
              <a:rPr lang="ru-RU" dirty="0" err="1"/>
              <a:t>мусоровозного</a:t>
            </a:r>
            <a:r>
              <a:rPr lang="ru-RU" dirty="0"/>
              <a:t> транспорта к камере должны быть предусмотрены удобные пути с указанными уклонами для перемещения контейнеров к месту перегрузки отходов в </a:t>
            </a:r>
            <a:r>
              <a:rPr lang="ru-RU" dirty="0" err="1"/>
              <a:t>мусоровозный</a:t>
            </a:r>
            <a:r>
              <a:rPr lang="ru-RU" dirty="0"/>
              <a:t> транспорт. При этом переход от основной планировки тротуара к месту перегрузки должен быть плавным и иметь уклон также не более 8%.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6512" y="2708920"/>
            <a:ext cx="916258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МКД Северное шоссе 18  в 5 подъезде </a:t>
            </a:r>
            <a:r>
              <a:rPr lang="ru-RU" u="sng" dirty="0" smtClean="0"/>
              <a:t>пандус в </a:t>
            </a:r>
            <a:r>
              <a:rPr lang="ru-RU" u="sng" dirty="0" err="1" smtClean="0"/>
              <a:t>мусорокамеру</a:t>
            </a:r>
            <a:r>
              <a:rPr lang="ru-RU" u="sng" dirty="0" smtClean="0"/>
              <a:t> ОТСУТСТВУЕТ</a:t>
            </a:r>
            <a:endParaRPr lang="ru-RU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5496" y="5933656"/>
            <a:ext cx="9025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Стоимость организации пандуса в </a:t>
            </a:r>
            <a:r>
              <a:rPr lang="ru-RU" b="1" dirty="0" err="1" smtClean="0"/>
              <a:t>мусорокамеру</a:t>
            </a:r>
            <a:r>
              <a:rPr lang="ru-RU" b="1" dirty="0" smtClean="0"/>
              <a:t> 5 подъезда составит </a:t>
            </a:r>
          </a:p>
          <a:p>
            <a:pPr algn="ctr"/>
            <a:r>
              <a:rPr lang="ru-RU" sz="3600" b="1" dirty="0" smtClean="0"/>
              <a:t>35 000 </a:t>
            </a:r>
            <a:r>
              <a:rPr lang="ru-RU" sz="3600" b="1" dirty="0"/>
              <a:t>рублей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5466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Y:\Отдел по работе с собственниками\Мамонтова Елена Леонидовна\СШ18 10 2018\ОСС НОЯ2019\мусорокамеры фото\2 подъезд\IMG-20191111-WA0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8" r="24485"/>
          <a:stretch/>
        </p:blipFill>
        <p:spPr bwMode="auto">
          <a:xfrm>
            <a:off x="2598904" y="2207249"/>
            <a:ext cx="2749816" cy="366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Y:\Отдел по работе с собственниками\Мамонтова Елена Леонидовна\СШ18 10 2018\ОСС НОЯ2019\мусорокамеры фото\3 подъезд\IMG-20191111-WA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4" y="2624138"/>
            <a:ext cx="2423497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apf.mail.ru/cgi-bin/readmsg/P80906-154151.jpg?id=15362391470000000327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pf.mail.ru/cgi-bin/readmsg/P80906-154227.jpg?id=15362395390000000909%3B0%3B1&amp;x-email=elena.vesta.gk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47" y="-2104"/>
            <a:ext cx="9108505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dirty="0" smtClean="0"/>
              <a:t>5.1 МУСОРОСБОРНАЯ КАМЕРА</a:t>
            </a:r>
          </a:p>
          <a:p>
            <a:pPr algn="ctr" fontAlgn="base"/>
            <a:endParaRPr lang="ru-RU" dirty="0" smtClean="0"/>
          </a:p>
          <a:p>
            <a:pPr algn="just" fontAlgn="base"/>
            <a:r>
              <a:rPr lang="ru-RU" dirty="0"/>
              <a:t>5.1.16 </a:t>
            </a:r>
            <a:r>
              <a:rPr lang="ru-RU" dirty="0" err="1"/>
              <a:t>Мусоросборная</a:t>
            </a:r>
            <a:r>
              <a:rPr lang="ru-RU" dirty="0"/>
              <a:t> камера должна быть подключена к системе отопления здания, при этом </a:t>
            </a:r>
            <a:r>
              <a:rPr lang="ru-RU" u="sng" dirty="0"/>
              <a:t>наличие выступающих из стен нагревательных приборов не допускается</a:t>
            </a:r>
            <a:r>
              <a:rPr lang="ru-RU" dirty="0"/>
              <a:t>. Расчетная температура в </a:t>
            </a:r>
            <a:r>
              <a:rPr lang="ru-RU" dirty="0" err="1"/>
              <a:t>мусоросборной</a:t>
            </a:r>
            <a:r>
              <a:rPr lang="ru-RU" dirty="0"/>
              <a:t> камере должна быть не ниже +5 °С.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700808"/>
            <a:ext cx="9162587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МКД Северное шоссе 18  в </a:t>
            </a:r>
            <a:r>
              <a:rPr lang="ru-RU" dirty="0" err="1" smtClean="0"/>
              <a:t>мусорокамерах</a:t>
            </a:r>
            <a:r>
              <a:rPr lang="ru-RU" dirty="0" smtClean="0"/>
              <a:t> всех пяти подъездов имеющиеся </a:t>
            </a:r>
            <a:r>
              <a:rPr lang="ru-RU" u="sng" dirty="0" smtClean="0"/>
              <a:t>нагревательные приборы ВЫСТУПАЮТ ИЗ СТЕН, </a:t>
            </a:r>
            <a:r>
              <a:rPr lang="ru-RU" u="sng" dirty="0" err="1" smtClean="0"/>
              <a:t>теххнические</a:t>
            </a:r>
            <a:r>
              <a:rPr lang="ru-RU" u="sng" dirty="0" smtClean="0"/>
              <a:t> ниши для нагревательных приборов ОТСУТСТВУЮТ</a:t>
            </a:r>
            <a:endParaRPr lang="ru-RU" u="sng" dirty="0"/>
          </a:p>
        </p:txBody>
      </p:sp>
      <p:pic>
        <p:nvPicPr>
          <p:cNvPr id="5125" name="Picture 5" descr="Y:\Отдел по работе с собственниками\Мамонтова Елена Леонидовна\СШ18 10 2018\ОСС НОЯ2019\мусорокамеры фото\5 подъезд\IMG-20191111-WA0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81" y="3229299"/>
            <a:ext cx="3534311" cy="26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30" y="5638021"/>
            <a:ext cx="913212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Создание технических ниш для нагревательных приборов в несущих конструкциях осуществить </a:t>
            </a:r>
            <a:r>
              <a:rPr lang="ru-RU" b="1" u="sng" dirty="0" smtClean="0"/>
              <a:t>НЕВОЗМОЖНО</a:t>
            </a:r>
            <a:r>
              <a:rPr lang="ru-RU" b="1" dirty="0" smtClean="0"/>
              <a:t>, создание </a:t>
            </a:r>
            <a:r>
              <a:rPr lang="ru-RU" b="1" dirty="0" err="1" smtClean="0"/>
              <a:t>фальш</a:t>
            </a:r>
            <a:r>
              <a:rPr lang="ru-RU" b="1" dirty="0" smtClean="0"/>
              <a:t>-стен является </a:t>
            </a:r>
            <a:r>
              <a:rPr lang="ru-RU" b="1" u="sng" dirty="0" smtClean="0"/>
              <a:t>чрезвычайно дорогостоящим и значительно сократит площадь </a:t>
            </a:r>
            <a:r>
              <a:rPr lang="ru-RU" b="1" dirty="0" err="1" smtClean="0"/>
              <a:t>мусорокамер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488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13577</TotalTime>
  <Words>894</Words>
  <Application>Microsoft Office PowerPoint</Application>
  <PresentationFormat>Экран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  Общее собрание собственников МКД Северное шоссе 18 23/11/19 – 15/03/20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Северное шоссе 16 а</dc:title>
  <dc:creator>Столярова Анна</dc:creator>
  <cp:lastModifiedBy>Мамонтова Елена</cp:lastModifiedBy>
  <cp:revision>336</cp:revision>
  <cp:lastPrinted>2019-11-22T12:16:24Z</cp:lastPrinted>
  <dcterms:created xsi:type="dcterms:W3CDTF">2018-09-05T08:57:17Z</dcterms:created>
  <dcterms:modified xsi:type="dcterms:W3CDTF">2019-11-22T14:57:58Z</dcterms:modified>
</cp:coreProperties>
</file>